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0" r:id="rId8"/>
    <p:sldId id="263" r:id="rId9"/>
    <p:sldId id="269" r:id="rId10"/>
    <p:sldId id="270" r:id="rId11"/>
    <p:sldId id="265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91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99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851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172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725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282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428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9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96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42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30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30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06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99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45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F99A-C00C-4D94-854B-7E8631E1B0BD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F96F04-29BF-4080-A76D-F554AB147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60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%E5%AE%9A%E5%BF%83%E4%B8%80%E6%97%A5%E7%A6%AA?__eep__=6&amp;__cft__%5b0%5d=AZUGXpaAVvgTpO56ga1BjfRrt-qkjzdPYGAR7uihaa5xzqIwH0igXU1JSfAeU-Eo6blvtVwWw7DCXT9du5Yd_FGueegTsSorRa48EGpgdFEuy6bWJlHb5dFiWSXIQeTJGdQzc3FtTz_8pyf9s8KQkWpA&amp;__tn__=*NK-R" TargetMode="External"/><Relationship Id="rId7" Type="http://schemas.openxmlformats.org/officeDocument/2006/relationships/hyperlink" Target="https://www.facebook.com/hashtag/%E6%98%8E%E5%BF%83%E4%B8%80%E6%97%A5%E7%A6%AA?__eep__=6&amp;__cft__%5b0%5d=AZUGXpaAVvgTpO56ga1BjfRrt-qkjzdPYGAR7uihaa5xzqIwH0igXU1JSfAeU-Eo6blvtVwWw7DCXT9du5Yd_FGueegTsSorRa48EGpgdFEuy6bWJlHb5dFiWSXIQeTJGdQzc3FtTz_8pyf9s8KQkWpA&amp;__tn__=*NK-R" TargetMode="External"/><Relationship Id="rId2" Type="http://schemas.openxmlformats.org/officeDocument/2006/relationships/hyperlink" Target="https://www.facebook.com/hashtag/%E9%9D%9C%E5%BF%83%E4%B8%80%E6%97%A5%E7%A6%AA?__eep__=6&amp;__cft__%5b0%5d=AZUGXpaAVvgTpO56ga1BjfRrt-qkjzdPYGAR7uihaa5xzqIwH0igXU1JSfAeU-Eo6blvtVwWw7DCXT9du5Yd_FGueegTsSorRa48EGpgdFEuy6bWJlHb5dFiWSXIQeTJGdQzc3FtTz_8pyf9s8KQkWpA&amp;__tn__=*NK-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hashtag/%E6%B7%A8%E5%BF%83%E4%B8%80%E6%97%A5%E7%A6%AA?__eep__=6&amp;__cft__%5b0%5d=AZUGXpaAVvgTpO56ga1BjfRrt-qkjzdPYGAR7uihaa5xzqIwH0igXU1JSfAeU-Eo6blvtVwWw7DCXT9du5Yd_FGueegTsSorRa48EGpgdFEuy6bWJlHb5dFiWSXIQeTJGdQzc3FtTz_8pyf9s8KQkWpA&amp;__tn__=*NK-R" TargetMode="External"/><Relationship Id="rId5" Type="http://schemas.openxmlformats.org/officeDocument/2006/relationships/hyperlink" Target="https://www.facebook.com/hashtag/%E6%AD%87%E5%BF%83%E4%B8%80%E6%97%A5%E7%A6%AA?__eep__=6&amp;__cft__%5b0%5d=AZUGXpaAVvgTpO56ga1BjfRrt-qkjzdPYGAR7uihaa5xzqIwH0igXU1JSfAeU-Eo6blvtVwWw7DCXT9du5Yd_FGueegTsSorRa48EGpgdFEuy6bWJlHb5dFiWSXIQeTJGdQzc3FtTz_8pyf9s8KQkWpA&amp;__tn__=*NK-R" TargetMode="External"/><Relationship Id="rId4" Type="http://schemas.openxmlformats.org/officeDocument/2006/relationships/hyperlink" Target="https://www.facebook.com/hashtag/%E8%A7%80%E5%BF%83%E4%B8%80%E6%97%A5%E7%A6%AA?__eep__=6&amp;__cft__%5b0%5d=AZUGXpaAVvgTpO56ga1BjfRrt-qkjzdPYGAR7uihaa5xzqIwH0igXU1JSfAeU-Eo6blvtVwWw7DCXT9du5Yd_FGueegTsSorRa48EGpgdFEuy6bWJlHb5dFiWSXIQeTJGdQzc3FtTz_8pyf9s8KQkWpA&amp;__tn__=*NK-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9600" dirty="0" smtClean="0">
                <a:ea typeface="金梅毛隸書體" panose="02010609000101010101" pitchFamily="49" charset="-120"/>
              </a:rPr>
              <a:t>寶嚴</a:t>
            </a:r>
            <a:r>
              <a:rPr lang="zh-TW" altLang="en-US" sz="11500" dirty="0" smtClean="0">
                <a:solidFill>
                  <a:srgbClr val="7030A0"/>
                </a:solidFill>
                <a:ea typeface="金梅毛隸書體" panose="02010609000101010101" pitchFamily="49" charset="-120"/>
              </a:rPr>
              <a:t>觀心六帖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毛隸書體" panose="02010609000101010101" pitchFamily="49" charset="-120"/>
              </a:rPr>
              <a:t>第一帖</a:t>
            </a:r>
            <a:r>
              <a:rPr lang="zh-TW" altLang="en-US" sz="8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毛隸書體" panose="02010609000101010101" pitchFamily="49" charset="-120"/>
              </a:rPr>
              <a:t>：禪</a:t>
            </a:r>
            <a:r>
              <a:rPr lang="zh-TW" altLang="en-US" sz="8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毛隸書體" panose="02010609000101010101" pitchFamily="49" charset="-120"/>
              </a:rPr>
              <a:t>那界說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3200" dirty="0" smtClean="0"/>
              <a:t>見輝法師 </a:t>
            </a:r>
            <a:r>
              <a:rPr lang="en-US" altLang="zh-TW" sz="3200" dirty="0" smtClean="0"/>
              <a:t>2022</a:t>
            </a:r>
            <a:r>
              <a:rPr lang="zh-TW" altLang="en-US" sz="3200" dirty="0" smtClean="0"/>
              <a:t>年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641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6967" y="312738"/>
            <a:ext cx="10904433" cy="1280890"/>
          </a:xfrm>
        </p:spPr>
        <p:txBody>
          <a:bodyPr>
            <a:noAutofit/>
          </a:bodyPr>
          <a:lstStyle/>
          <a:p>
            <a:r>
              <a:rPr lang="zh-TW" altLang="en-US" sz="7200" dirty="0">
                <a:solidFill>
                  <a:srgbClr val="7030A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修禪之步驟：</a:t>
            </a:r>
            <a:r>
              <a:rPr lang="zh-TW" altLang="en-US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調</a:t>
            </a:r>
            <a:r>
              <a:rPr lang="zh-TW" altLang="en-US" sz="6000" dirty="0">
                <a:solidFill>
                  <a:srgbClr val="7030A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身</a:t>
            </a:r>
            <a:r>
              <a:rPr lang="zh-TW" altLang="en-US" sz="6000" dirty="0" smtClean="0">
                <a:solidFill>
                  <a:srgbClr val="7030A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、</a:t>
            </a:r>
            <a:r>
              <a:rPr lang="zh-TW" altLang="en-US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息</a:t>
            </a:r>
            <a:r>
              <a:rPr lang="zh-TW" altLang="en-US" sz="6000" dirty="0" smtClean="0">
                <a:solidFill>
                  <a:srgbClr val="7030A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、</a:t>
            </a:r>
            <a:r>
              <a:rPr lang="zh-TW" altLang="en-US" sz="60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心</a:t>
            </a:r>
            <a:endParaRPr lang="zh-TW" altLang="en-US" sz="7200" dirty="0">
              <a:solidFill>
                <a:schemeClr val="accent6">
                  <a:lumMod val="75000"/>
                </a:schemeClr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6967" y="1433310"/>
            <a:ext cx="11216819" cy="5234940"/>
          </a:xfrm>
        </p:spPr>
        <p:txBody>
          <a:bodyPr>
            <a:noAutofit/>
          </a:bodyPr>
          <a:lstStyle/>
          <a:p>
            <a:r>
              <a:rPr lang="zh-TW" altLang="zh-TW" sz="4800" dirty="0" smtClean="0"/>
              <a:t>第一</a:t>
            </a:r>
            <a:r>
              <a:rPr lang="zh-TW" altLang="zh-TW" sz="4800" dirty="0"/>
              <a:t>帖 </a:t>
            </a:r>
            <a:r>
              <a:rPr lang="en-US" altLang="zh-TW" sz="4800" dirty="0" err="1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hlinkClick r:id="rId2"/>
              </a:rPr>
              <a:t>靜心</a:t>
            </a:r>
            <a:r>
              <a:rPr lang="en-US" altLang="zh-TW" sz="4800" dirty="0" smtClean="0"/>
              <a:t>  </a:t>
            </a:r>
            <a:r>
              <a:rPr lang="zh-TW" altLang="zh-TW" sz="4800" dirty="0" smtClean="0"/>
              <a:t>禪</a:t>
            </a:r>
            <a:r>
              <a:rPr lang="zh-TW" altLang="zh-TW" sz="4800" dirty="0"/>
              <a:t>那</a:t>
            </a:r>
            <a:r>
              <a:rPr lang="zh-TW" altLang="zh-TW" sz="4800" dirty="0" smtClean="0"/>
              <a:t>界說</a:t>
            </a:r>
            <a:r>
              <a:rPr lang="zh-TW" altLang="en-US" sz="4800" dirty="0" smtClean="0"/>
              <a:t>、數息、慈心</a:t>
            </a:r>
            <a:endParaRPr lang="zh-TW" altLang="zh-TW" sz="4800" dirty="0"/>
          </a:p>
          <a:p>
            <a:r>
              <a:rPr lang="zh-TW" altLang="zh-TW" sz="4800" dirty="0" smtClean="0"/>
              <a:t>第二</a:t>
            </a:r>
            <a:r>
              <a:rPr lang="zh-TW" altLang="zh-TW" sz="4800" dirty="0"/>
              <a:t>帖 </a:t>
            </a:r>
            <a:r>
              <a:rPr lang="en-US" altLang="zh-TW" sz="4800" dirty="0" err="1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hlinkClick r:id="rId3"/>
              </a:rPr>
              <a:t>定心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</a:t>
            </a:r>
            <a:r>
              <a:rPr lang="zh-TW" altLang="zh-TW" sz="4800" dirty="0" smtClean="0"/>
              <a:t>六</a:t>
            </a:r>
            <a:r>
              <a:rPr lang="zh-TW" altLang="zh-TW" sz="4800" dirty="0"/>
              <a:t>妙</a:t>
            </a:r>
            <a:r>
              <a:rPr lang="zh-TW" altLang="zh-TW" sz="4800" dirty="0" smtClean="0"/>
              <a:t>門</a:t>
            </a:r>
            <a:endParaRPr lang="zh-TW" altLang="zh-TW" sz="4800" dirty="0"/>
          </a:p>
          <a:p>
            <a:r>
              <a:rPr lang="zh-TW" altLang="zh-TW" sz="4800" dirty="0" smtClean="0"/>
              <a:t>第三</a:t>
            </a:r>
            <a:r>
              <a:rPr lang="zh-TW" altLang="zh-TW" sz="4800" dirty="0"/>
              <a:t>帖 </a:t>
            </a:r>
            <a:r>
              <a:rPr lang="en-US" altLang="zh-TW" sz="4800" dirty="0" err="1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hlinkClick r:id="rId4"/>
              </a:rPr>
              <a:t>觀心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</a:t>
            </a:r>
            <a:r>
              <a:rPr lang="zh-TW" altLang="zh-TW" sz="4800" dirty="0" smtClean="0"/>
              <a:t>耳根圓通</a:t>
            </a:r>
            <a:endParaRPr lang="zh-TW" altLang="zh-TW" sz="4800" dirty="0"/>
          </a:p>
          <a:p>
            <a:r>
              <a:rPr lang="zh-TW" altLang="zh-TW" sz="4800" dirty="0" smtClean="0"/>
              <a:t>第四</a:t>
            </a:r>
            <a:r>
              <a:rPr lang="zh-TW" altLang="zh-TW" sz="4800" dirty="0"/>
              <a:t>帖 </a:t>
            </a:r>
            <a:r>
              <a:rPr lang="en-US" altLang="zh-TW" sz="4800" dirty="0" err="1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hlinkClick r:id="rId5"/>
              </a:rPr>
              <a:t>歇心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</a:t>
            </a:r>
            <a:r>
              <a:rPr lang="zh-TW" altLang="zh-TW" sz="4800" dirty="0" smtClean="0"/>
              <a:t>中道</a:t>
            </a:r>
            <a:r>
              <a:rPr lang="zh-TW" altLang="zh-TW" sz="4800" dirty="0"/>
              <a:t>實</a:t>
            </a:r>
            <a:r>
              <a:rPr lang="zh-TW" altLang="zh-TW" sz="4800" dirty="0" smtClean="0"/>
              <a:t>相</a:t>
            </a:r>
            <a:endParaRPr lang="zh-TW" altLang="zh-TW" sz="4800" dirty="0"/>
          </a:p>
          <a:p>
            <a:r>
              <a:rPr lang="zh-TW" altLang="zh-TW" sz="4800" dirty="0" smtClean="0"/>
              <a:t>第五</a:t>
            </a:r>
            <a:r>
              <a:rPr lang="zh-TW" altLang="zh-TW" sz="4800" dirty="0"/>
              <a:t>帖 </a:t>
            </a:r>
            <a:r>
              <a:rPr lang="en-US" altLang="zh-TW" sz="4800" dirty="0" err="1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hlinkClick r:id="rId6"/>
              </a:rPr>
              <a:t>淨心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</a:t>
            </a:r>
            <a:r>
              <a:rPr lang="zh-TW" altLang="zh-TW" sz="4800" dirty="0" smtClean="0"/>
              <a:t>參話頭</a:t>
            </a:r>
            <a:endParaRPr lang="zh-TW" altLang="zh-TW" sz="4800" dirty="0"/>
          </a:p>
          <a:p>
            <a:r>
              <a:rPr lang="zh-TW" altLang="zh-TW" sz="4800" dirty="0" smtClean="0"/>
              <a:t>第六</a:t>
            </a:r>
            <a:r>
              <a:rPr lang="zh-TW" altLang="zh-TW" sz="4800" dirty="0"/>
              <a:t>帖 </a:t>
            </a:r>
            <a:r>
              <a:rPr lang="en-US" altLang="zh-TW" sz="4800" dirty="0" err="1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hlinkClick r:id="rId7"/>
              </a:rPr>
              <a:t>明心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</a:t>
            </a:r>
            <a:r>
              <a:rPr lang="zh-TW" altLang="zh-TW" sz="4800" dirty="0" smtClean="0"/>
              <a:t>本來面目</a:t>
            </a:r>
            <a:endParaRPr lang="en-US" altLang="zh-TW" sz="3600" dirty="0">
              <a:solidFill>
                <a:srgbClr val="0070C0"/>
              </a:solidFill>
              <a:latin typeface="華康唐風隸W7" panose="03000709000000000000" pitchFamily="65" charset="-120"/>
              <a:ea typeface="華康唐風隸W7" panose="030007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655196" y="444158"/>
            <a:ext cx="1122745" cy="1110953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AutoShape 4" descr="細解：毗盧遮那佛七支坐法（禪修） - 每日頭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70560" y="1499929"/>
            <a:ext cx="816407" cy="2800767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FF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觀心六帖</a:t>
            </a:r>
            <a:endParaRPr lang="en-US" altLang="zh-TW" sz="4400" b="1" dirty="0" smtClean="0">
              <a:solidFill>
                <a:srgbClr val="FFFF0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42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00B0F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禪修</a:t>
            </a:r>
            <a:r>
              <a:rPr lang="zh-TW" altLang="zh-TW" sz="7200" dirty="0">
                <a:solidFill>
                  <a:srgbClr val="00B0F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教材</a:t>
            </a:r>
            <a:endParaRPr lang="zh-TW" altLang="en-US" sz="7200" dirty="0">
              <a:solidFill>
                <a:srgbClr val="00B0F0"/>
              </a:solidFill>
              <a:latin typeface="華康唐風隸W7" panose="03000709000000000000" pitchFamily="65" charset="-120"/>
              <a:ea typeface="華康唐風隸W7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87880" y="2103120"/>
            <a:ext cx="9416732" cy="3808102"/>
          </a:xfrm>
        </p:spPr>
        <p:txBody>
          <a:bodyPr>
            <a:noAutofit/>
          </a:bodyPr>
          <a:lstStyle/>
          <a:p>
            <a:r>
              <a:rPr lang="zh-TW" altLang="zh-TW" sz="60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永嘉</a:t>
            </a:r>
            <a:r>
              <a:rPr lang="zh-TW" altLang="zh-TW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大師</a:t>
            </a:r>
            <a:r>
              <a:rPr lang="zh-TW" altLang="zh-TW" sz="6000" dirty="0">
                <a:solidFill>
                  <a:srgbClr val="00B05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禪宗永嘉集</a:t>
            </a:r>
          </a:p>
          <a:p>
            <a:r>
              <a:rPr lang="zh-TW" altLang="zh-TW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虛雲老和尚</a:t>
            </a:r>
            <a:r>
              <a:rPr lang="zh-TW" altLang="zh-TW" sz="6000" dirty="0">
                <a:solidFill>
                  <a:srgbClr val="00B05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參禪要旨</a:t>
            </a:r>
          </a:p>
          <a:p>
            <a:r>
              <a:rPr lang="zh-TW" altLang="zh-TW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惟覺老和尚</a:t>
            </a:r>
            <a:r>
              <a:rPr lang="zh-TW" altLang="zh-TW" sz="6000" dirty="0">
                <a:solidFill>
                  <a:srgbClr val="00B05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簡易禪修教本</a:t>
            </a:r>
          </a:p>
          <a:p>
            <a:r>
              <a:rPr lang="zh-TW" altLang="zh-TW" sz="6000" dirty="0">
                <a:solidFill>
                  <a:srgbClr val="00B05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觀行講義</a:t>
            </a:r>
          </a:p>
          <a:p>
            <a:endParaRPr lang="zh-TW" altLang="en-US" sz="60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8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zh-TW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禪者．佛之心</a:t>
            </a:r>
            <a:endParaRPr lang="zh-TW" altLang="en-US" sz="9600" dirty="0">
              <a:solidFill>
                <a:srgbClr val="002060"/>
              </a:solidFill>
              <a:latin typeface="華康唐風隸W7" panose="03000709000000000000" pitchFamily="65" charset="-120"/>
              <a:ea typeface="華康唐風隸W7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altLang="zh-TW" sz="7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</a:t>
            </a:r>
            <a:r>
              <a:rPr lang="zh-TW" altLang="zh-TW" sz="7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止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乃</a:t>
            </a:r>
            <a:r>
              <a:rPr lang="zh-TW" altLang="zh-TW" sz="4800" b="1" dirty="0">
                <a:solidFill>
                  <a:schemeClr val="accent6">
                    <a:lumMod val="50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伏結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之初門</a:t>
            </a:r>
            <a:r>
              <a:rPr lang="zh-TW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，</a:t>
            </a:r>
            <a:r>
              <a:rPr lang="en-US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/>
            </a:r>
            <a:br>
              <a:rPr lang="en-US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en-US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	</a:t>
            </a:r>
            <a:r>
              <a:rPr lang="en-US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	 </a:t>
            </a:r>
            <a:r>
              <a:rPr lang="zh-TW" altLang="zh-TW" sz="7200" b="1" dirty="0" smtClean="0">
                <a:solidFill>
                  <a:srgbClr val="00B0F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觀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乃</a:t>
            </a:r>
            <a:r>
              <a:rPr lang="zh-TW" altLang="zh-TW" sz="4800" b="1" dirty="0">
                <a:solidFill>
                  <a:srgbClr val="0070C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斷惑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之正要</a:t>
            </a:r>
            <a:endParaRPr lang="zh-TW" altLang="zh-TW" sz="48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pPr lvl="0"/>
            <a:r>
              <a:rPr lang="en-US" altLang="zh-TW" sz="7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</a:t>
            </a:r>
            <a:r>
              <a:rPr lang="zh-TW" altLang="zh-TW" sz="7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止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乃</a:t>
            </a:r>
            <a:r>
              <a:rPr lang="zh-TW" altLang="zh-TW" sz="4800" b="1" dirty="0">
                <a:solidFill>
                  <a:schemeClr val="accent6">
                    <a:lumMod val="50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善養心識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之善資</a:t>
            </a:r>
            <a:r>
              <a:rPr lang="zh-TW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，</a:t>
            </a:r>
            <a:r>
              <a:rPr lang="en-US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/>
            </a:r>
            <a:br>
              <a:rPr lang="en-US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en-US" altLang="zh-TW" sz="4800" b="1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		 </a:t>
            </a:r>
            <a:r>
              <a:rPr lang="zh-TW" altLang="zh-TW" sz="7200" b="1" dirty="0" smtClean="0">
                <a:solidFill>
                  <a:srgbClr val="00B0F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觀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乃</a:t>
            </a:r>
            <a:r>
              <a:rPr lang="zh-TW" altLang="zh-TW" sz="4800" b="1" dirty="0">
                <a:solidFill>
                  <a:srgbClr val="0070C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策發神解</a:t>
            </a:r>
            <a:r>
              <a:rPr lang="zh-TW" altLang="zh-TW" sz="4800" b="1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之妙術。</a:t>
            </a:r>
            <a:endParaRPr lang="zh-TW" altLang="zh-TW" sz="48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endParaRPr lang="zh-TW" altLang="en-US" sz="48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46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禪之五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種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層次</a:t>
            </a:r>
            <a:r>
              <a:rPr lang="en-US" altLang="zh-TW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    </a:t>
            </a:r>
            <a:r>
              <a:rPr lang="zh-TW" altLang="en-US" dirty="0" smtClean="0"/>
              <a:t>宗密</a:t>
            </a:r>
            <a:r>
              <a:rPr lang="en-US" altLang="zh-TW" dirty="0" smtClean="0"/>
              <a:t>《</a:t>
            </a:r>
            <a:r>
              <a:rPr lang="zh-TW" altLang="en-US" dirty="0"/>
              <a:t>禪源諸詮集都序</a:t>
            </a:r>
            <a:r>
              <a:rPr lang="en-US" altLang="zh-TW" dirty="0"/>
              <a:t>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3361" y="2184875"/>
            <a:ext cx="9887484" cy="3777622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（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一）</a:t>
            </a:r>
            <a:r>
              <a:rPr lang="zh-TW" altLang="en-US" sz="67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外道禪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：帶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異計，欣上厭下而修者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。</a:t>
            </a:r>
            <a:endParaRPr lang="en-US" altLang="zh-TW" sz="2800" dirty="0" smtClean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（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二）</a:t>
            </a:r>
            <a:r>
              <a:rPr lang="zh-TW" altLang="en-US" sz="67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凡夫禪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：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正信因果，亦以欣厭而修者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。</a:t>
            </a:r>
            <a:endParaRPr lang="en-US" altLang="zh-TW" sz="2800" dirty="0" smtClean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（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三）</a:t>
            </a:r>
            <a:r>
              <a:rPr lang="zh-TW" altLang="en-US" sz="67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小乘禪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：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悟我空偏真之理而修者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。</a:t>
            </a:r>
            <a:endParaRPr lang="en-US" altLang="zh-TW" sz="2800" dirty="0" smtClean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七方便：五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停心、別相念、總相念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、煖、頂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、忍、世第一法，亦名七賢位，由此而入初果見道位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。</a:t>
            </a:r>
            <a:endParaRPr lang="en-US" altLang="zh-TW" sz="2800" dirty="0" smtClean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557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禪之五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種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層次</a:t>
            </a:r>
            <a:r>
              <a:rPr lang="en-US" altLang="zh-TW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    </a:t>
            </a:r>
            <a:r>
              <a:rPr lang="zh-TW" altLang="en-US" dirty="0" smtClean="0"/>
              <a:t>宗密</a:t>
            </a:r>
            <a:r>
              <a:rPr lang="en-US" altLang="zh-TW" dirty="0" smtClean="0"/>
              <a:t>《</a:t>
            </a:r>
            <a:r>
              <a:rPr lang="zh-TW" altLang="en-US" dirty="0"/>
              <a:t>禪源諸詮集都序</a:t>
            </a:r>
            <a:r>
              <a:rPr lang="en-US" altLang="zh-TW" dirty="0"/>
              <a:t>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3361" y="2184875"/>
            <a:ext cx="9887484" cy="3777622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（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四）</a:t>
            </a:r>
            <a:r>
              <a:rPr lang="zh-TW" altLang="en-US" sz="67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大乘禪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：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悟我法二空所顯之真理而修者。</a:t>
            </a:r>
            <a:b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</a:b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亦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名三昧，有無量三昧，均可能納入大乘禪定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。</a:t>
            </a:r>
            <a:endParaRPr lang="en-US" altLang="zh-TW" sz="2800" dirty="0" smtClean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天臺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宗智者大師在</a:t>
            </a:r>
            <a:r>
              <a:rPr lang="en-US" altLang="zh-TW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《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摩訶止觀</a:t>
            </a:r>
            <a:r>
              <a:rPr lang="en-US" altLang="zh-TW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》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卷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二彙</a:t>
            </a:r>
            <a:r>
              <a:rPr lang="zh-TW" altLang="en-US" sz="28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整成四</a:t>
            </a:r>
            <a:r>
              <a:rPr lang="zh-TW" altLang="en-US" sz="28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種三昧：</a:t>
            </a:r>
            <a:endParaRPr lang="en-US" altLang="zh-TW" sz="2800" dirty="0" smtClean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3600" b="1" dirty="0" smtClean="0">
                <a:latin typeface="+mj-ea"/>
                <a:ea typeface="+mj-ea"/>
              </a:rPr>
              <a:t>常</a:t>
            </a:r>
            <a:r>
              <a:rPr lang="zh-TW" altLang="en-US" sz="3600" b="1" dirty="0">
                <a:latin typeface="+mj-ea"/>
                <a:ea typeface="+mj-ea"/>
              </a:rPr>
              <a:t>坐三昧；常行三昧</a:t>
            </a:r>
            <a:r>
              <a:rPr lang="zh-TW" altLang="en-US" sz="3600" b="1" dirty="0" smtClean="0">
                <a:latin typeface="+mj-ea"/>
                <a:ea typeface="+mj-ea"/>
              </a:rPr>
              <a:t>；</a:t>
            </a:r>
            <a:r>
              <a:rPr lang="en-US" altLang="zh-TW" sz="3600" b="1" dirty="0" smtClean="0">
                <a:latin typeface="+mj-ea"/>
                <a:ea typeface="+mj-ea"/>
              </a:rPr>
              <a:t/>
            </a:r>
            <a:br>
              <a:rPr lang="en-US" altLang="zh-TW" sz="3600" b="1" dirty="0" smtClean="0">
                <a:latin typeface="+mj-ea"/>
                <a:ea typeface="+mj-ea"/>
              </a:rPr>
            </a:br>
            <a:r>
              <a:rPr lang="zh-TW" altLang="en-US" sz="3600" b="1" dirty="0" smtClean="0">
                <a:latin typeface="+mj-ea"/>
                <a:ea typeface="+mj-ea"/>
              </a:rPr>
              <a:t>半</a:t>
            </a:r>
            <a:r>
              <a:rPr lang="zh-TW" altLang="en-US" sz="3600" b="1" dirty="0">
                <a:latin typeface="+mj-ea"/>
                <a:ea typeface="+mj-ea"/>
              </a:rPr>
              <a:t>行半坐三昧；非行非坐三昧</a:t>
            </a:r>
            <a:r>
              <a:rPr lang="zh-TW" altLang="en-US" sz="3600" b="1" dirty="0" smtClean="0">
                <a:latin typeface="+mj-ea"/>
                <a:ea typeface="+mj-ea"/>
              </a:rPr>
              <a:t>。</a:t>
            </a:r>
            <a:r>
              <a:rPr lang="zh-TW" altLang="en-US" sz="3600" b="1" dirty="0">
                <a:latin typeface="+mj-ea"/>
                <a:ea typeface="+mj-ea"/>
              </a:rPr>
              <a:t/>
            </a:r>
            <a:br>
              <a:rPr lang="zh-TW" altLang="en-US" sz="3600" b="1" dirty="0">
                <a:latin typeface="+mj-ea"/>
                <a:ea typeface="+mj-ea"/>
              </a:rPr>
            </a:br>
            <a:endParaRPr lang="en-US" altLang="zh-TW" sz="36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511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禪之五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種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層次</a:t>
            </a:r>
            <a:r>
              <a:rPr lang="en-US" altLang="zh-TW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    </a:t>
            </a:r>
            <a:r>
              <a:rPr lang="zh-TW" altLang="en-US" dirty="0" smtClean="0"/>
              <a:t>宗密</a:t>
            </a:r>
            <a:r>
              <a:rPr lang="en-US" altLang="zh-TW" dirty="0" smtClean="0"/>
              <a:t>《</a:t>
            </a:r>
            <a:r>
              <a:rPr lang="zh-TW" altLang="en-US" dirty="0"/>
              <a:t>禪源諸詮集都序</a:t>
            </a:r>
            <a:r>
              <a:rPr lang="en-US" altLang="zh-TW" dirty="0"/>
              <a:t>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37360" y="2184875"/>
            <a:ext cx="10363485" cy="3777622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（五）</a:t>
            </a:r>
            <a:r>
              <a:rPr lang="zh-TW" altLang="en-US" sz="8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最上乘禪</a:t>
            </a:r>
            <a:r>
              <a:rPr lang="zh-TW" altLang="en-US" sz="32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：若頓悟自心本來清淨。元無煩惱。無漏智性本自具足。此心即佛。畢竟無異。依此而修者。是最上乘禪。</a:t>
            </a:r>
            <a:endParaRPr lang="en-US" altLang="zh-TW" sz="3200" dirty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32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亦名如來清淨禪。亦名一行三昧。亦名真如三昧。此是一切三昧根本。若能念念修習。自然漸得百千三昧。</a:t>
            </a:r>
            <a:endParaRPr lang="en-US" altLang="zh-TW" sz="3200" dirty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32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達摩門下展轉相傳者。是此禪也</a:t>
            </a:r>
            <a:r>
              <a:rPr lang="zh-TW" altLang="en-US" sz="32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。</a:t>
            </a:r>
            <a:endParaRPr lang="zh-TW" altLang="en-US" sz="3200" dirty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02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禪之五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種</a:t>
            </a:r>
            <a:r>
              <a:rPr lang="zh-TW" altLang="en-US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層次</a:t>
            </a:r>
            <a:r>
              <a:rPr lang="en-US" altLang="zh-TW" sz="9600" dirty="0">
                <a:solidFill>
                  <a:srgbClr val="00206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    </a:t>
            </a:r>
            <a:r>
              <a:rPr lang="zh-TW" altLang="en-US" dirty="0" smtClean="0"/>
              <a:t>宗密</a:t>
            </a:r>
            <a:r>
              <a:rPr lang="en-US" altLang="zh-TW" dirty="0" smtClean="0"/>
              <a:t>《</a:t>
            </a:r>
            <a:r>
              <a:rPr lang="zh-TW" altLang="en-US" dirty="0"/>
              <a:t>禪源諸詮集都序</a:t>
            </a:r>
            <a:r>
              <a:rPr lang="en-US" altLang="zh-TW" dirty="0"/>
              <a:t>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39520" y="2555193"/>
            <a:ext cx="11094720" cy="377762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達</a:t>
            </a:r>
            <a:r>
              <a:rPr lang="zh-TW" altLang="en-US" sz="36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摩未到。古來諸家所解。皆是前四禪八定</a:t>
            </a:r>
            <a:r>
              <a:rPr lang="zh-TW" altLang="en-US" sz="3600" dirty="0" smtClean="0">
                <a:latin typeface="華康粗明體" panose="02020709000000000000" pitchFamily="49" charset="-120"/>
                <a:ea typeface="華康粗明體" panose="02020709000000000000" pitchFamily="49" charset="-120"/>
              </a:rPr>
              <a:t>。諸</a:t>
            </a:r>
            <a:r>
              <a:rPr lang="zh-TW" altLang="en-US" sz="36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高僧修之皆得功用。</a:t>
            </a:r>
            <a:endParaRPr lang="en-US" altLang="zh-TW" sz="3600" dirty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36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南岳天台。令依三諦之理修三止三觀。教義雖最圓妙。然其趣入門戶次第。亦只是前之諸禪行相。</a:t>
            </a:r>
            <a:endParaRPr lang="en-US" altLang="zh-TW" sz="3600" dirty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  <a:p>
            <a:r>
              <a:rPr lang="zh-TW" altLang="en-US" sz="3600" dirty="0">
                <a:latin typeface="華康粗明體" panose="02020709000000000000" pitchFamily="49" charset="-120"/>
                <a:ea typeface="華康粗明體" panose="02020709000000000000" pitchFamily="49" charset="-120"/>
              </a:rPr>
              <a:t>唯達摩所傳者。頓同佛體。逈異諸門。故宗習者難得其旨。得即成聖。疾證菩提。失即成邪。速入塗炭。</a:t>
            </a:r>
          </a:p>
          <a:p>
            <a:endParaRPr lang="zh-TW" altLang="en-US" sz="3600" dirty="0">
              <a:latin typeface="華康粗明體" panose="02020709000000000000" pitchFamily="49" charset="-120"/>
              <a:ea typeface="華康粗明體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2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8441" y="231000"/>
            <a:ext cx="10243559" cy="1280890"/>
          </a:xfrm>
        </p:spPr>
        <p:txBody>
          <a:bodyPr>
            <a:noAutofit/>
          </a:bodyPr>
          <a:lstStyle/>
          <a:p>
            <a:r>
              <a:rPr lang="zh-TW" altLang="en-US" sz="8000" dirty="0">
                <a:solidFill>
                  <a:srgbClr val="00B05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修禪之</a:t>
            </a:r>
            <a:r>
              <a:rPr lang="zh-TW" altLang="en-US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唐風隸W7" panose="03000709000000000000" pitchFamily="65" charset="-120"/>
                <a:ea typeface="華康唐風隸W7" panose="03000709000000000000" pitchFamily="65" charset="-120"/>
              </a:rPr>
              <a:t>方便</a:t>
            </a:r>
            <a:r>
              <a:rPr lang="zh-TW" altLang="en-US" sz="8000" dirty="0">
                <a:solidFill>
                  <a:srgbClr val="00B05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：</a:t>
            </a:r>
            <a:r>
              <a:rPr lang="zh-TW" altLang="en-US" sz="6000" dirty="0">
                <a:solidFill>
                  <a:srgbClr val="00B05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二十五方便</a:t>
            </a:r>
            <a:endParaRPr lang="zh-TW" altLang="en-US" sz="6000" dirty="0">
              <a:solidFill>
                <a:srgbClr val="00B050"/>
              </a:solidFill>
              <a:latin typeface="華康唐風隸W7" panose="03000709000000000000" pitchFamily="65" charset="-120"/>
              <a:ea typeface="華康唐風隸W7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2946" y="1355932"/>
            <a:ext cx="10938617" cy="5275603"/>
          </a:xfrm>
        </p:spPr>
        <p:txBody>
          <a:bodyPr>
            <a:noAutofit/>
          </a:bodyPr>
          <a:lstStyle/>
          <a:p>
            <a:r>
              <a:rPr lang="en-US" altLang="zh-TW" sz="3200" b="1" dirty="0">
                <a:latin typeface="+mn-ea"/>
              </a:rPr>
              <a:t>(</a:t>
            </a:r>
            <a:r>
              <a:rPr lang="zh-TW" altLang="en-US" sz="3200" b="1" dirty="0">
                <a:latin typeface="+mn-ea"/>
              </a:rPr>
              <a:t>一</a:t>
            </a:r>
            <a:r>
              <a:rPr lang="en-US" altLang="zh-TW" sz="3200" b="1" dirty="0">
                <a:latin typeface="+mn-ea"/>
              </a:rPr>
              <a:t>)</a:t>
            </a:r>
            <a:r>
              <a:rPr lang="zh-TW" alt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唐風隸W7" panose="03000709000000000000" pitchFamily="65" charset="-120"/>
                <a:ea typeface="華康唐風隸W7" panose="03000709000000000000" pitchFamily="65" charset="-120"/>
              </a:rPr>
              <a:t>具五緣</a:t>
            </a:r>
            <a:r>
              <a:rPr lang="zh-TW" altLang="en-US" sz="3200" b="1" dirty="0">
                <a:latin typeface="+mn-ea"/>
              </a:rPr>
              <a:t>：持戒清淨、衣食具足、閒居靜處</a:t>
            </a:r>
            <a:r>
              <a:rPr lang="zh-TW" altLang="en-US" sz="3200" b="1" dirty="0" smtClean="0">
                <a:latin typeface="+mn-ea"/>
              </a:rPr>
              <a:t>、</a:t>
            </a:r>
            <a:r>
              <a:rPr lang="en-US" altLang="zh-TW" sz="3200" b="1" dirty="0" smtClean="0">
                <a:latin typeface="+mn-ea"/>
              </a:rPr>
              <a:t/>
            </a:r>
            <a:br>
              <a:rPr lang="en-US" altLang="zh-TW" sz="3200" b="1" dirty="0" smtClean="0">
                <a:latin typeface="+mn-ea"/>
              </a:rPr>
            </a:br>
            <a:r>
              <a:rPr lang="en-US" altLang="zh-TW" sz="3200" b="1" dirty="0" smtClean="0">
                <a:latin typeface="+mn-ea"/>
              </a:rPr>
              <a:t>                             </a:t>
            </a:r>
            <a:r>
              <a:rPr lang="zh-TW" altLang="en-US" sz="3200" b="1" dirty="0" smtClean="0">
                <a:latin typeface="+mn-ea"/>
              </a:rPr>
              <a:t>息</a:t>
            </a:r>
            <a:r>
              <a:rPr lang="zh-TW" altLang="en-US" sz="3200" b="1" dirty="0">
                <a:latin typeface="+mn-ea"/>
              </a:rPr>
              <a:t>諸緣務、近善知識</a:t>
            </a:r>
            <a:r>
              <a:rPr lang="zh-TW" altLang="en-US" sz="3200" b="1" dirty="0">
                <a:latin typeface="+mn-ea"/>
              </a:rPr>
              <a:t>。</a:t>
            </a:r>
            <a:endParaRPr lang="en-US" altLang="zh-TW" sz="3200" b="1" dirty="0">
              <a:latin typeface="+mn-ea"/>
            </a:endParaRPr>
          </a:p>
          <a:p>
            <a:r>
              <a:rPr lang="en-US" altLang="zh-TW" sz="3200" b="1" dirty="0">
                <a:latin typeface="+mn-ea"/>
              </a:rPr>
              <a:t>(</a:t>
            </a:r>
            <a:r>
              <a:rPr lang="zh-TW" altLang="en-US" sz="3200" b="1" dirty="0">
                <a:latin typeface="+mn-ea"/>
              </a:rPr>
              <a:t>二</a:t>
            </a:r>
            <a:r>
              <a:rPr lang="en-US" altLang="zh-TW" sz="3200" b="1" dirty="0">
                <a:latin typeface="+mn-ea"/>
              </a:rPr>
              <a:t>)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唐風隸W7" panose="03000709000000000000" pitchFamily="65" charset="-120"/>
                <a:ea typeface="華康唐風隸W7" panose="03000709000000000000" pitchFamily="65" charset="-120"/>
              </a:rPr>
              <a:t>訶五欲</a:t>
            </a:r>
            <a:r>
              <a:rPr lang="zh-TW" altLang="en-US" sz="3200" b="1" dirty="0">
                <a:latin typeface="+mn-ea"/>
              </a:rPr>
              <a:t>：訶色、聲、香、味、觸五者</a:t>
            </a:r>
            <a:r>
              <a:rPr lang="zh-TW" altLang="en-US" sz="3200" b="1" dirty="0">
                <a:latin typeface="+mn-ea"/>
              </a:rPr>
              <a:t>。</a:t>
            </a:r>
            <a:endParaRPr lang="en-US" altLang="zh-TW" sz="3200" b="1" dirty="0">
              <a:latin typeface="+mn-ea"/>
            </a:endParaRPr>
          </a:p>
          <a:p>
            <a:r>
              <a:rPr lang="en-US" altLang="zh-TW" sz="3200" b="1" dirty="0">
                <a:latin typeface="+mn-ea"/>
              </a:rPr>
              <a:t>(</a:t>
            </a:r>
            <a:r>
              <a:rPr lang="zh-TW" altLang="en-US" sz="3200" b="1" dirty="0">
                <a:latin typeface="+mn-ea"/>
              </a:rPr>
              <a:t>三</a:t>
            </a:r>
            <a:r>
              <a:rPr lang="en-US" altLang="zh-TW" sz="3200" b="1" dirty="0">
                <a:latin typeface="+mn-ea"/>
              </a:rPr>
              <a:t>)</a:t>
            </a:r>
            <a:r>
              <a:rPr lang="zh-TW" alt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唐風隸W7" panose="03000709000000000000" pitchFamily="65" charset="-120"/>
                <a:ea typeface="華康唐風隸W7" panose="03000709000000000000" pitchFamily="65" charset="-120"/>
              </a:rPr>
              <a:t>棄五蓋</a:t>
            </a:r>
            <a:r>
              <a:rPr lang="zh-TW" altLang="en-US" sz="3200" b="1" dirty="0">
                <a:latin typeface="+mn-ea"/>
              </a:rPr>
              <a:t>：棄貪欲、瞋恚、睡眠、掉悔、疑等五法</a:t>
            </a:r>
            <a:r>
              <a:rPr lang="zh-TW" altLang="en-US" sz="3200" b="1" dirty="0" smtClean="0">
                <a:latin typeface="+mn-ea"/>
              </a:rPr>
              <a:t>。</a:t>
            </a:r>
            <a:endParaRPr lang="en-US" altLang="zh-TW" sz="3200" b="1" dirty="0" smtClean="0">
              <a:latin typeface="+mn-ea"/>
            </a:endParaRPr>
          </a:p>
          <a:p>
            <a:r>
              <a:rPr lang="en-US" altLang="zh-TW" sz="3200" b="1" dirty="0" smtClean="0">
                <a:latin typeface="+mn-ea"/>
              </a:rPr>
              <a:t>(</a:t>
            </a:r>
            <a:r>
              <a:rPr lang="zh-TW" altLang="en-US" sz="3200" b="1" dirty="0">
                <a:latin typeface="+mn-ea"/>
              </a:rPr>
              <a:t>四</a:t>
            </a:r>
            <a:r>
              <a:rPr lang="en-US" altLang="zh-TW" sz="3200" b="1" dirty="0">
                <a:latin typeface="+mn-ea"/>
              </a:rPr>
              <a:t>)</a:t>
            </a:r>
            <a:r>
              <a:rPr lang="zh-TW" alt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唐風隸W7" panose="03000709000000000000" pitchFamily="65" charset="-120"/>
                <a:ea typeface="華康唐風隸W7" panose="03000709000000000000" pitchFamily="65" charset="-120"/>
              </a:rPr>
              <a:t>調五事</a:t>
            </a:r>
            <a:r>
              <a:rPr lang="zh-TW" altLang="en-US" sz="3200" b="1" dirty="0">
                <a:latin typeface="+mn-ea"/>
              </a:rPr>
              <a:t>：調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心</a:t>
            </a:r>
            <a:r>
              <a:rPr lang="zh-TW" altLang="en-US" sz="3200" b="1" dirty="0">
                <a:latin typeface="+mn-ea"/>
              </a:rPr>
              <a:t>不沈不浮、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身</a:t>
            </a:r>
            <a:r>
              <a:rPr lang="zh-TW" altLang="en-US" sz="3200" b="1" dirty="0">
                <a:latin typeface="+mn-ea"/>
              </a:rPr>
              <a:t>不緩不急、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息</a:t>
            </a:r>
            <a:r>
              <a:rPr lang="zh-TW" altLang="en-US" sz="3200" b="1" dirty="0">
                <a:latin typeface="+mn-ea"/>
              </a:rPr>
              <a:t>不澀不滑</a:t>
            </a:r>
            <a:r>
              <a:rPr lang="zh-TW" altLang="en-US" sz="3200" b="1" dirty="0" smtClean="0">
                <a:latin typeface="+mn-ea"/>
              </a:rPr>
              <a:t>、</a:t>
            </a:r>
            <a:r>
              <a:rPr lang="en-US" altLang="zh-TW" sz="3200" b="1" dirty="0" smtClean="0">
                <a:latin typeface="+mn-ea"/>
              </a:rPr>
              <a:t/>
            </a:r>
            <a:br>
              <a:rPr lang="en-US" altLang="zh-TW" sz="3200" b="1" dirty="0" smtClean="0">
                <a:latin typeface="+mn-ea"/>
              </a:rPr>
            </a:br>
            <a:r>
              <a:rPr lang="en-US" altLang="zh-TW" sz="3200" b="1" dirty="0" smtClean="0">
                <a:latin typeface="+mn-ea"/>
              </a:rPr>
              <a:t>                                 </a:t>
            </a:r>
            <a:r>
              <a:rPr lang="zh-TW" alt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眠</a:t>
            </a:r>
            <a:r>
              <a:rPr lang="zh-TW" altLang="en-US" sz="3200" b="1" dirty="0">
                <a:latin typeface="+mn-ea"/>
              </a:rPr>
              <a:t>不節不恣、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食</a:t>
            </a:r>
            <a:r>
              <a:rPr lang="zh-TW" altLang="en-US" sz="3200" b="1" dirty="0">
                <a:latin typeface="+mn-ea"/>
              </a:rPr>
              <a:t>不飢不飽</a:t>
            </a:r>
            <a:r>
              <a:rPr lang="zh-TW" altLang="en-US" sz="3200" b="1" dirty="0">
                <a:latin typeface="+mn-ea"/>
              </a:rPr>
              <a:t>。</a:t>
            </a:r>
            <a:endParaRPr lang="en-US" altLang="zh-TW" sz="3200" b="1" dirty="0">
              <a:latin typeface="+mn-ea"/>
            </a:endParaRPr>
          </a:p>
          <a:p>
            <a:r>
              <a:rPr lang="en-US" altLang="zh-TW" sz="3200" b="1" dirty="0">
                <a:latin typeface="+mn-ea"/>
              </a:rPr>
              <a:t>(</a:t>
            </a:r>
            <a:r>
              <a:rPr lang="zh-TW" altLang="en-US" sz="3200" b="1" dirty="0">
                <a:latin typeface="+mn-ea"/>
              </a:rPr>
              <a:t>五</a:t>
            </a:r>
            <a:r>
              <a:rPr lang="en-US" altLang="zh-TW" sz="3200" b="1" dirty="0">
                <a:latin typeface="+mn-ea"/>
              </a:rPr>
              <a:t>)</a:t>
            </a:r>
            <a:r>
              <a:rPr lang="zh-TW" altLang="en-US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唐風隸W7" panose="03000709000000000000" pitchFamily="65" charset="-120"/>
                <a:ea typeface="華康唐風隸W7" panose="03000709000000000000" pitchFamily="65" charset="-120"/>
              </a:rPr>
              <a:t>行五法</a:t>
            </a:r>
            <a:r>
              <a:rPr lang="zh-TW" altLang="en-US" sz="3200" b="1" dirty="0">
                <a:latin typeface="+mn-ea"/>
              </a:rPr>
              <a:t>：行欲、精進、念、巧慧、一心等五法。</a:t>
            </a:r>
          </a:p>
        </p:txBody>
      </p:sp>
    </p:spTree>
    <p:extLst>
      <p:ext uri="{BB962C8B-B14F-4D97-AF65-F5344CB8AC3E}">
        <p14:creationId xmlns:p14="http://schemas.microsoft.com/office/powerpoint/2010/main" val="386395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5711280" y="1588695"/>
            <a:ext cx="6513936" cy="5493095"/>
            <a:chOff x="5205631" y="1743075"/>
            <a:chExt cx="6513936" cy="5493095"/>
          </a:xfrm>
        </p:grpSpPr>
        <p:pic>
          <p:nvPicPr>
            <p:cNvPr id="2058" name="Picture 10" descr="七支坐法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631" y="1743075"/>
              <a:ext cx="6513936" cy="54930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568" y="5089183"/>
              <a:ext cx="716312" cy="552156"/>
            </a:xfrm>
            <a:prstGeom prst="rect">
              <a:avLst/>
            </a:prstGeom>
          </p:spPr>
        </p:pic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6968" y="359190"/>
            <a:ext cx="10904433" cy="1280890"/>
          </a:xfrm>
        </p:spPr>
        <p:txBody>
          <a:bodyPr>
            <a:noAutofit/>
          </a:bodyPr>
          <a:lstStyle/>
          <a:p>
            <a:r>
              <a:rPr lang="zh-TW" altLang="en-US" sz="7200" dirty="0">
                <a:solidFill>
                  <a:srgbClr val="7030A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修禪之步驟：</a:t>
            </a:r>
            <a:r>
              <a:rPr lang="zh-TW" altLang="en-US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調</a:t>
            </a:r>
            <a:r>
              <a:rPr lang="zh-TW" altLang="en-US" sz="60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身</a:t>
            </a:r>
            <a:r>
              <a:rPr lang="zh-TW" altLang="en-US" sz="6000" dirty="0" smtClean="0">
                <a:solidFill>
                  <a:srgbClr val="7030A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、息、心</a:t>
            </a:r>
            <a:endParaRPr lang="zh-TW" altLang="en-US" sz="7200" dirty="0">
              <a:solidFill>
                <a:srgbClr val="7030A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74157" y="1499929"/>
            <a:ext cx="10484873" cy="5234940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zh-TW" alt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雙足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跏趺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背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脊豎直 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手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結定印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放鬆兩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肩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zh-TW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下顎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內收</a:t>
            </a:r>
            <a:r>
              <a:rPr lang="zh-TW" alt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zh-TW" sz="4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zh-TW" alt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舌尖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微舐上顎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眼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微張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10998" y="495656"/>
            <a:ext cx="2008262" cy="1110953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AutoShape 4" descr="細解：毗盧遮那佛七支坐法（禪修） - 每日頭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670560" y="1499929"/>
            <a:ext cx="816407" cy="2800767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FF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七支坐法</a:t>
            </a:r>
            <a:endParaRPr lang="en-US" altLang="zh-TW" sz="4400" b="1" dirty="0" smtClean="0">
              <a:solidFill>
                <a:srgbClr val="FFFF0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985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6968" y="359190"/>
            <a:ext cx="10904433" cy="1280890"/>
          </a:xfrm>
        </p:spPr>
        <p:txBody>
          <a:bodyPr>
            <a:noAutofit/>
          </a:bodyPr>
          <a:lstStyle/>
          <a:p>
            <a:r>
              <a:rPr lang="zh-TW" altLang="en-US" sz="7200" dirty="0">
                <a:solidFill>
                  <a:srgbClr val="7030A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修禪之步驟：</a:t>
            </a:r>
            <a:r>
              <a:rPr lang="zh-TW" altLang="en-US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調</a:t>
            </a:r>
            <a:r>
              <a:rPr lang="zh-TW" altLang="en-US" sz="6000" dirty="0">
                <a:solidFill>
                  <a:srgbClr val="7030A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身</a:t>
            </a:r>
            <a:r>
              <a:rPr lang="zh-TW" altLang="en-US" sz="6000" dirty="0" smtClean="0">
                <a:solidFill>
                  <a:srgbClr val="7030A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、</a:t>
            </a:r>
            <a:r>
              <a:rPr lang="zh-TW" altLang="en-US" sz="60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息</a:t>
            </a:r>
            <a:r>
              <a:rPr lang="zh-TW" altLang="en-US" sz="6000" dirty="0" smtClean="0">
                <a:solidFill>
                  <a:srgbClr val="7030A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、心</a:t>
            </a:r>
            <a:endParaRPr lang="zh-TW" altLang="en-US" sz="7200" dirty="0">
              <a:solidFill>
                <a:srgbClr val="7030A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82792" y="1453630"/>
            <a:ext cx="10904434" cy="5234940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風相</a:t>
            </a:r>
            <a:r>
              <a:rPr lang="zh-TW" altLang="en-US" sz="4000" b="1" dirty="0" smtClean="0"/>
              <a:t>：</a:t>
            </a:r>
            <a:r>
              <a:rPr lang="zh-TW" altLang="en-US" sz="4000" b="1" dirty="0"/>
              <a:t>坐時則鼻中息出入覺有聲</a:t>
            </a:r>
            <a:endParaRPr lang="en-US" altLang="zh-TW" sz="4000" b="1" dirty="0" smtClean="0"/>
          </a:p>
          <a:p>
            <a:r>
              <a:rPr lang="zh-TW" altLang="en-US" sz="54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喘相</a:t>
            </a:r>
            <a:r>
              <a:rPr lang="zh-TW" altLang="en-US" sz="4000" b="1" dirty="0" smtClean="0"/>
              <a:t>：出入</a:t>
            </a:r>
            <a:r>
              <a:rPr lang="zh-TW" altLang="en-US" sz="4000" b="1" dirty="0"/>
              <a:t>結滯</a:t>
            </a:r>
            <a:r>
              <a:rPr lang="zh-TW" altLang="en-US" sz="4000" b="1" dirty="0" smtClean="0"/>
              <a:t>不通</a:t>
            </a:r>
            <a:endParaRPr lang="en-US" altLang="zh-TW" sz="4000" b="1" dirty="0" smtClean="0"/>
          </a:p>
          <a:p>
            <a:r>
              <a:rPr lang="zh-TW" altLang="en-US" sz="54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氣</a:t>
            </a: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相</a:t>
            </a:r>
            <a:r>
              <a:rPr lang="zh-TW" altLang="en-US" sz="4000" b="1" dirty="0" smtClean="0"/>
              <a:t>：</a:t>
            </a:r>
            <a:r>
              <a:rPr lang="zh-TW" altLang="en-US" sz="4000" b="1" dirty="0"/>
              <a:t>出入不細</a:t>
            </a:r>
            <a:endParaRPr lang="en-US" altLang="zh-TW" sz="4000" b="1" dirty="0" smtClean="0"/>
          </a:p>
          <a:p>
            <a:r>
              <a:rPr lang="zh-TW" altLang="en-US" sz="5400" dirty="0" smtClean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息</a:t>
            </a: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相</a:t>
            </a:r>
            <a:r>
              <a:rPr lang="zh-TW" altLang="en-US" sz="4000" b="1" dirty="0" smtClean="0"/>
              <a:t>：不</a:t>
            </a:r>
            <a:r>
              <a:rPr lang="zh-TW" altLang="en-US" sz="4000" b="1" dirty="0"/>
              <a:t>聲不結不麤，出入綿綿，若存若亡，資神安隱，情抱悅豫</a:t>
            </a:r>
            <a:r>
              <a:rPr lang="zh-TW" altLang="en-US" sz="4000" b="1" dirty="0" smtClean="0"/>
              <a:t>，</a:t>
            </a:r>
            <a:endParaRPr lang="en-US" altLang="zh-TW" sz="4000" b="1" dirty="0" smtClean="0"/>
          </a:p>
          <a:p>
            <a:r>
              <a:rPr lang="zh-TW" altLang="en-US" sz="4000" dirty="0">
                <a:solidFill>
                  <a:srgbClr val="0070C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守</a:t>
            </a:r>
            <a:r>
              <a:rPr lang="zh-TW" altLang="en-US" sz="4000" dirty="0">
                <a:solidFill>
                  <a:srgbClr val="0070C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風則散，守喘則結，守氣則勞，守息即定</a:t>
            </a:r>
            <a:r>
              <a:rPr lang="zh-TW" altLang="en-US" sz="4000" dirty="0">
                <a:solidFill>
                  <a:srgbClr val="0070C0"/>
                </a:solidFill>
                <a:latin typeface="華康唐風隸W7" panose="03000709000000000000" pitchFamily="65" charset="-120"/>
                <a:ea typeface="華康唐風隸W7" panose="03000709000000000000" pitchFamily="65" charset="-120"/>
              </a:rPr>
              <a:t>。</a:t>
            </a:r>
            <a:endParaRPr lang="en-US" altLang="zh-TW" sz="4000" dirty="0">
              <a:solidFill>
                <a:srgbClr val="0070C0"/>
              </a:solidFill>
              <a:latin typeface="華康唐風隸W7" panose="03000709000000000000" pitchFamily="65" charset="-120"/>
              <a:ea typeface="華康唐風隸W7" panose="030007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155574" y="526855"/>
            <a:ext cx="1122745" cy="1110953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AutoShape 4" descr="細解：毗盧遮那佛七支坐法（禪修） - 每日頭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70560" y="1499929"/>
            <a:ext cx="816407" cy="3477875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FF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息有四種</a:t>
            </a:r>
            <a:r>
              <a:rPr lang="zh-TW" altLang="en-US" sz="4400" b="1" dirty="0" smtClean="0">
                <a:solidFill>
                  <a:srgbClr val="FF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相</a:t>
            </a:r>
            <a:endParaRPr lang="en-US" altLang="zh-TW" sz="4400" b="1" dirty="0" smtClean="0">
              <a:solidFill>
                <a:srgbClr val="FFFF0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16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654</Words>
  <Application>Microsoft Office PowerPoint</Application>
  <PresentationFormat>寬螢幕</PresentationFormat>
  <Paragraphs>57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金梅毛隸書體</vt:lpstr>
      <vt:lpstr>華康唐風隸W7</vt:lpstr>
      <vt:lpstr>華康粗明體</vt:lpstr>
      <vt:lpstr>華康龍門石碑</vt:lpstr>
      <vt:lpstr>微軟正黑體</vt:lpstr>
      <vt:lpstr>Arial</vt:lpstr>
      <vt:lpstr>Century Gothic</vt:lpstr>
      <vt:lpstr>Wingdings 3</vt:lpstr>
      <vt:lpstr>絲縷</vt:lpstr>
      <vt:lpstr>寶嚴觀心六帖第一帖：禪那界說</vt:lpstr>
      <vt:lpstr>禪者．佛之心</vt:lpstr>
      <vt:lpstr>禪之五種層次    宗密《禪源諸詮集都序》</vt:lpstr>
      <vt:lpstr>禪之五種層次    宗密《禪源諸詮集都序》</vt:lpstr>
      <vt:lpstr>禪之五種層次    宗密《禪源諸詮集都序》</vt:lpstr>
      <vt:lpstr>禪之五種層次    宗密《禪源諸詮集都序》</vt:lpstr>
      <vt:lpstr>修禪之方便：二十五方便</vt:lpstr>
      <vt:lpstr>修禪之步驟：調身、息、心</vt:lpstr>
      <vt:lpstr>修禪之步驟：調身、息、心</vt:lpstr>
      <vt:lpstr>修禪之步驟：調身、息、心</vt:lpstr>
      <vt:lpstr>禪修教材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楞嚴觀心六帖</dc:title>
  <dc:creator>USER</dc:creator>
  <cp:lastModifiedBy>USER</cp:lastModifiedBy>
  <cp:revision>42</cp:revision>
  <dcterms:created xsi:type="dcterms:W3CDTF">2022-05-13T14:33:03Z</dcterms:created>
  <dcterms:modified xsi:type="dcterms:W3CDTF">2022-05-13T15:55:57Z</dcterms:modified>
</cp:coreProperties>
</file>